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681" r:id="rId2"/>
    <p:sldId id="663" r:id="rId3"/>
    <p:sldId id="689" r:id="rId4"/>
    <p:sldId id="658" r:id="rId5"/>
    <p:sldId id="659" r:id="rId6"/>
    <p:sldId id="660" r:id="rId7"/>
    <p:sldId id="662" r:id="rId8"/>
    <p:sldId id="683" r:id="rId9"/>
    <p:sldId id="661" r:id="rId10"/>
    <p:sldId id="664" r:id="rId11"/>
    <p:sldId id="684" r:id="rId12"/>
    <p:sldId id="630" r:id="rId13"/>
    <p:sldId id="572" r:id="rId14"/>
    <p:sldId id="628" r:id="rId15"/>
    <p:sldId id="629" r:id="rId16"/>
    <p:sldId id="686" r:id="rId17"/>
    <p:sldId id="688" r:id="rId18"/>
    <p:sldId id="685" r:id="rId19"/>
    <p:sldId id="673" r:id="rId20"/>
    <p:sldId id="677" r:id="rId21"/>
    <p:sldId id="690" r:id="rId22"/>
    <p:sldId id="679" r:id="rId23"/>
    <p:sldId id="63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565" autoAdjust="0"/>
  </p:normalViewPr>
  <p:slideViewPr>
    <p:cSldViewPr snapToGrid="0">
      <p:cViewPr varScale="1">
        <p:scale>
          <a:sx n="104" d="100"/>
          <a:sy n="104" d="100"/>
        </p:scale>
        <p:origin x="18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B23B8-D632-4BB0-AC1F-AEC391869A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7E8E8-2E47-40FB-BCA5-8A2A97B0CB8A}" type="datetimeFigureOut">
              <a:rPr lang="de-DE" smtClean="0"/>
              <a:t>28.02.2022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0A0B55-59C4-40F1-A33A-C63E718697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BA9ED2-A580-4F6F-9336-20EC4BC3A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428B9-A0C5-437C-9D64-9A204905C0B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Kopfzeilenplatzhalter 5">
            <a:extLst>
              <a:ext uri="{FF2B5EF4-FFF2-40B4-BE49-F238E27FC236}">
                <a16:creationId xmlns:a16="http://schemas.microsoft.com/office/drawing/2014/main" id="{9F4FD03D-8972-43FB-AC82-63267BB849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1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73C4-1C5B-49FB-B69A-0FC63E7AEE8A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44CD-D37C-4F2F-BDAD-F6AA679D977B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7AE0-7A7D-4001-86DF-71C294650630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240C-6708-43D3-A523-E7D57C2D5608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5E5-D094-4AE1-8F9A-BAFA761AA313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F36-58AA-43D3-9B35-48BE3C3152E1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AA66-8EA3-4ED7-BBBE-7F846A2D8071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2/28/2022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B556-D633-4AF5-8BE8-498071CC02FF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DADA-BA3E-4F49-9312-5DD67B6D9CBC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BEA-F1C0-460B-86BA-1DFE656210B8}" type="datetime1">
              <a:rPr lang="en-US" smtClean="0"/>
              <a:t>2/28/2022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F721E-D152-435C-BB15-97CB7B29C5E3}" type="datetime1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EAA6DC-6402-4CA5-B927-4749956B96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6254650"/>
            <a:ext cx="570461" cy="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Kuehne/seminars_in_applied_economic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coKuehne/seminars_in_applied_economic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github.com/MarcoKuehne/seminars_in_applied_economics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arcoKuehne/seminars_in_applied_economic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/>
              <a:t>Becoming Fluent in Data (2022)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0B34E3-B8BB-4321-AB74-603451BFBABB}"/>
              </a:ext>
            </a:extLst>
          </p:cNvPr>
          <p:cNvSpPr txBox="1"/>
          <p:nvPr/>
        </p:nvSpPr>
        <p:spPr>
          <a:xfrm>
            <a:off x="3338946" y="1324306"/>
            <a:ext cx="196272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500" b="1"/>
              <a:t>Setup</a:t>
            </a:r>
            <a:endParaRPr lang="de-DE" sz="55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CAB2E12-F2D2-4796-AD30-77D202A3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91" y="2548947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5AEC-9A12-4613-82E4-065432E3EC4F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</a:t>
            </a:r>
            <a:r>
              <a:rPr lang="en-US">
                <a:solidFill>
                  <a:schemeClr val="bg1"/>
                </a:solidFill>
              </a:rPr>
              <a:t>and RStudio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You should now have R, R-Studio and git.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AB44416-B82F-472B-9305-32504C287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7" y="2385143"/>
            <a:ext cx="2451051" cy="2159344"/>
          </a:xfrm>
          <a:prstGeom prst="rect">
            <a:avLst/>
          </a:prstGeom>
        </p:spPr>
      </p:pic>
      <p:pic>
        <p:nvPicPr>
          <p:cNvPr id="1026" name="Picture 2" descr="One does not simply switch to git - One Does Not Simply - quickmeme">
            <a:extLst>
              <a:ext uri="{FF2B5EF4-FFF2-40B4-BE49-F238E27FC236}">
                <a16:creationId xmlns:a16="http://schemas.microsoft.com/office/drawing/2014/main" id="{DBF87D1C-F18F-4C7F-933C-B30F1B14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8" y="2385143"/>
            <a:ext cx="5233411" cy="21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7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3F6F-66D8-48A1-AC40-56AF95F4B9DE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535" y="312462"/>
            <a:ext cx="8263102" cy="591477"/>
          </a:xfrm>
        </p:spPr>
        <p:txBody>
          <a:bodyPr/>
          <a:lstStyle/>
          <a:p>
            <a:r>
              <a:rPr lang="en-US"/>
              <a:t>	Step 4. Connect Rstudio to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68037AFF-3958-49D5-8B56-A3038F04274D}"/>
              </a:ext>
            </a:extLst>
          </p:cNvPr>
          <p:cNvSpPr txBox="1"/>
          <p:nvPr/>
        </p:nvSpPr>
        <p:spPr>
          <a:xfrm>
            <a:off x="6718852" y="5126428"/>
            <a:ext cx="1841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*Think of GitHub as a dropbox for programmer.</a:t>
            </a:r>
            <a:endParaRPr lang="en-US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01070278-E330-444F-BDB7-3AA9455731D7}"/>
              </a:ext>
            </a:extLst>
          </p:cNvPr>
          <p:cNvSpPr txBox="1">
            <a:spLocks/>
          </p:cNvSpPr>
          <p:nvPr/>
        </p:nvSpPr>
        <p:spPr>
          <a:xfrm>
            <a:off x="129390" y="1139146"/>
            <a:ext cx="8726193" cy="3836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>
                <a:solidFill>
                  <a:schemeClr val="bg1"/>
                </a:solidFill>
              </a:rPr>
              <a:t>Now that you have R, R-Studio &amp; git, time to connect to our class repository.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14F1-C420-498D-A002-4944BA895AB8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/>
              <a:t>	Step 4. Setup </a:t>
            </a:r>
            <a:r>
              <a:rPr lang="en-US" sz="3200" dirty="0"/>
              <a:t>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35" y="2831260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5375" y="3564544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7720" y="2899318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RStudio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</a:t>
            </a:r>
            <a:r>
              <a:rPr lang="en-US"/>
              <a:t>: </a:t>
            </a:r>
            <a:r>
              <a:rPr lang="en-US">
                <a:hlinkClick r:id="rId3"/>
              </a:rPr>
              <a:t>https://github.com/MarcoKuehne/seminars_in_applied_economics</a:t>
            </a:r>
            <a:endParaRPr lang="en-US"/>
          </a:p>
          <a:p>
            <a:endParaRPr lang="en-US"/>
          </a:p>
          <a:p>
            <a:r>
              <a:rPr lang="en-US"/>
              <a:t>Enter </a:t>
            </a:r>
            <a:r>
              <a:rPr lang="en-US" dirty="0"/>
              <a:t>in your </a:t>
            </a:r>
            <a:r>
              <a:rPr lang="en-US" dirty="0" err="1"/>
              <a:t>Rstudio</a:t>
            </a:r>
            <a:r>
              <a:rPr lang="en-US" dirty="0"/>
              <a:t> Instance</a:t>
            </a:r>
            <a:r>
              <a:rPr lang="en-US"/>
              <a:t>:  </a:t>
            </a:r>
          </a:p>
          <a:p>
            <a:r>
              <a:rPr lang="en-US">
                <a:hlinkClick r:id="rId4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C846-4078-4B49-9E9F-3CC75DB5EF48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/>
              <a:t>	Step 4. Setup a new project &amp; do a “git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625093" y="5197937"/>
            <a:ext cx="1907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Appears by magic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252248" y="5754939"/>
            <a:ext cx="73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14" name="Grafik 13" descr="Ein Bild, das Text, Säugetier enthält.&#10;&#10;Automatisch generierte Beschreibung">
            <a:extLst>
              <a:ext uri="{FF2B5EF4-FFF2-40B4-BE49-F238E27FC236}">
                <a16:creationId xmlns:a16="http://schemas.microsoft.com/office/drawing/2014/main" id="{65B58204-BD62-43CF-B94B-4D9D40DB5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95" y="4229089"/>
            <a:ext cx="2145074" cy="14672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B75E32-3BB4-4CA5-9074-B01F3EDC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04" y="1309932"/>
            <a:ext cx="3850051" cy="2799369"/>
          </a:xfrm>
          <a:prstGeom prst="rect">
            <a:avLst/>
          </a:prstGeom>
        </p:spPr>
      </p:pic>
      <p:cxnSp>
        <p:nvCxnSpPr>
          <p:cNvPr id="19" name="Straight Arrow Connector 7">
            <a:extLst>
              <a:ext uri="{FF2B5EF4-FFF2-40B4-BE49-F238E27FC236}">
                <a16:creationId xmlns:a16="http://schemas.microsoft.com/office/drawing/2014/main" id="{FF93F186-CDC4-4451-B658-26B6BD0A08A1}"/>
              </a:ext>
            </a:extLst>
          </p:cNvPr>
          <p:cNvCxnSpPr>
            <a:cxnSpLocks/>
          </p:cNvCxnSpPr>
          <p:nvPr/>
        </p:nvCxnSpPr>
        <p:spPr>
          <a:xfrm flipV="1">
            <a:off x="1577591" y="2282865"/>
            <a:ext cx="2994409" cy="347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187BA39A-BE4B-4194-A9C6-7F78049128F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578772" y="2602241"/>
            <a:ext cx="1455452" cy="259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953BB92A-FB79-4D03-8E10-1E57FD49793C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096837" y="2964264"/>
            <a:ext cx="315295" cy="126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73F0-27A8-41C7-835B-C2229056972F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</a:t>
            </a:r>
            <a:r>
              <a:rPr lang="en-US" sz="3200"/>
              <a:t>a “git pull” </a:t>
            </a:r>
            <a:r>
              <a:rPr lang="en-US" sz="3200" dirty="0"/>
              <a:t>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EACH </a:t>
            </a:r>
            <a:r>
              <a:rPr lang="en-US" dirty="0"/>
              <a:t>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6"/>
            <a:ext cx="7921909" cy="2682819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Somewhere in your favorite destination you now synchronized all course material </a:t>
            </a:r>
          </a:p>
          <a:p>
            <a:r>
              <a:rPr lang="en-US" sz="2000"/>
              <a:t>(data, homework, lectures, etc.). 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2160812" y="5445307"/>
            <a:ext cx="6088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Everytime you start to work, click this project file “.Rproj”</a:t>
            </a:r>
          </a:p>
          <a:p>
            <a:r>
              <a:rPr lang="en-US"/>
              <a:t>EACH Class session perform a </a:t>
            </a:r>
            <a:r>
              <a:rPr lang="en-US" b="1" u="sng"/>
              <a:t>Git Pull </a:t>
            </a:r>
            <a:r>
              <a:rPr lang="en-US"/>
              <a:t>to update files</a:t>
            </a:r>
          </a:p>
          <a:p>
            <a:endParaRPr lang="en-US" dirty="0"/>
          </a:p>
        </p:txBody>
      </p: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B4324C7F-5026-4458-9505-B9C1BAB6DF47}"/>
              </a:ext>
            </a:extLst>
          </p:cNvPr>
          <p:cNvCxnSpPr>
            <a:cxnSpLocks/>
          </p:cNvCxnSpPr>
          <p:nvPr/>
        </p:nvCxnSpPr>
        <p:spPr>
          <a:xfrm flipH="1" flipV="1">
            <a:off x="3185327" y="4702629"/>
            <a:ext cx="1647930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5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7"/>
            <a:ext cx="5464047" cy="1850444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Again. 		Start “.Rproj”. 		Do “git pull”. 		Awesome.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369065" y="4373769"/>
            <a:ext cx="6088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Workflow</a:t>
            </a:r>
            <a:r>
              <a:rPr lang="en-US"/>
              <a:t> (git yourself a coffee)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Click project file “seminars_in_applied_economics .Rproj”</a:t>
            </a:r>
          </a:p>
          <a:p>
            <a:pPr marL="342900" indent="-342900">
              <a:buAutoNum type="arabicParenR"/>
            </a:pPr>
            <a:r>
              <a:rPr lang="en-US"/>
              <a:t>Go right upper panel, Git tab, Pull botton</a:t>
            </a:r>
          </a:p>
          <a:p>
            <a:pPr marL="342900" indent="-342900">
              <a:buAutoNum type="arabicParenR"/>
            </a:pPr>
            <a:endParaRPr lang="en-US"/>
          </a:p>
          <a:p>
            <a:r>
              <a:rPr lang="en-US"/>
              <a:t>Enjoy</a:t>
            </a:r>
          </a:p>
          <a:p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5C74F51-52B9-493D-AFEC-5E2629E9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161" y="2727909"/>
            <a:ext cx="4762999" cy="93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5B0CD3-4263-4DB8-870D-A3A802B6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67" y="4389490"/>
            <a:ext cx="1361383" cy="13433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FB9B84B-5863-4692-B5F0-182B5C3F3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38" y="1808703"/>
            <a:ext cx="1301173" cy="1301173"/>
          </a:xfrm>
          <a:prstGeom prst="rect">
            <a:avLst/>
          </a:prstGeom>
        </p:spPr>
      </p:pic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51D9D8DC-2BF1-4DBE-9E48-EA2AA6B4A9C2}"/>
              </a:ext>
            </a:extLst>
          </p:cNvPr>
          <p:cNvCxnSpPr>
            <a:cxnSpLocks/>
          </p:cNvCxnSpPr>
          <p:nvPr/>
        </p:nvCxnSpPr>
        <p:spPr>
          <a:xfrm flipH="1">
            <a:off x="1936338" y="3014505"/>
            <a:ext cx="374783" cy="7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CC288AA8-BC42-44BD-96F7-F8FD913C9978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429000"/>
            <a:ext cx="1259184" cy="94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5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True stories …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78C998-E02F-4E2F-BC72-4D6F0B8F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0" y="1084489"/>
            <a:ext cx="7426099" cy="3159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E27618-A5AC-4716-B496-599FAF341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1" y="4249756"/>
            <a:ext cx="2106595" cy="21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CEB-D519-416E-8327-5E9360604438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</a:t>
            </a:r>
            <a:r>
              <a:rPr lang="en-US"/>
              <a:t>will explain it later)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</a:t>
            </a:r>
            <a:r>
              <a:rPr lang="en-US"/>
              <a:t> has </a:t>
            </a:r>
            <a:r>
              <a:rPr lang="en-US" dirty="0"/>
              <a:t>the R code.</a:t>
            </a:r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37E9E0-77B1-4BAC-B495-3633CE62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2" y="1879010"/>
            <a:ext cx="7416800" cy="2785753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EAE68151-181C-4BE9-98CB-EF724C7109DB}"/>
              </a:ext>
            </a:extLst>
          </p:cNvPr>
          <p:cNvSpPr/>
          <p:nvPr/>
        </p:nvSpPr>
        <p:spPr>
          <a:xfrm>
            <a:off x="315938" y="4864225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install.packages('pacman’) </a:t>
            </a:r>
          </a:p>
          <a:p>
            <a:r>
              <a:rPr lang="en-US"/>
              <a:t>pacman::p_load(tidyverse, cowplot, magick, haven, DT, beepr, fun, cowsay, plotly)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7EA-6B25-4ADD-9860-0E855B6142BC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/>
              <a:t>	</a:t>
            </a:r>
            <a:r>
              <a:rPr lang="en-US"/>
              <a:t>Software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7" y="2019451"/>
            <a:ext cx="1040453" cy="804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94" y="2020401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67" y="2015511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144825"/>
            <a:ext cx="120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2663494" y="3078813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4664367" y="3062405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The course uses different software components for learning.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2CB47649-F18E-4D96-AFB0-79193BD720BE}"/>
              </a:ext>
            </a:extLst>
          </p:cNvPr>
          <p:cNvSpPr txBox="1"/>
          <p:nvPr/>
        </p:nvSpPr>
        <p:spPr>
          <a:xfrm>
            <a:off x="524155" y="5313436"/>
            <a:ext cx="279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Datacamp </a:t>
            </a:r>
          </a:p>
          <a:p>
            <a:r>
              <a:rPr lang="en-US"/>
              <a:t>(Learning Platform)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BCD0224-A40A-4FF3-A0EA-C46894A479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23" y="4425663"/>
            <a:ext cx="1730818" cy="907237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CDB0F456-69F4-42E7-851A-DCB366C20D20}"/>
              </a:ext>
            </a:extLst>
          </p:cNvPr>
          <p:cNvSpPr txBox="1"/>
          <p:nvPr/>
        </p:nvSpPr>
        <p:spPr>
          <a:xfrm>
            <a:off x="3963023" y="5371218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Datacamp Mobile</a:t>
            </a:r>
            <a:endParaRPr lang="en-US" dirty="0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9A10310-727D-44E9-8BA8-6E8C32461ECA}"/>
              </a:ext>
            </a:extLst>
          </p:cNvPr>
          <p:cNvSpPr txBox="1"/>
          <p:nvPr/>
        </p:nvSpPr>
        <p:spPr>
          <a:xfrm>
            <a:off x="6178477" y="5498471"/>
            <a:ext cx="2441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*All work on either Mac or Windows operation system.</a:t>
            </a:r>
            <a:endParaRPr lang="en-US" sz="15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7675898-D521-4CA6-BFC4-0CEB4B9E6A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63" y="2691194"/>
            <a:ext cx="2246247" cy="1263514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8142DA58-DF9C-4B23-A695-4C7AAD14D004}"/>
              </a:ext>
            </a:extLst>
          </p:cNvPr>
          <p:cNvSpPr txBox="1"/>
          <p:nvPr/>
        </p:nvSpPr>
        <p:spPr>
          <a:xfrm>
            <a:off x="7376779" y="4002143"/>
            <a:ext cx="92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Cloud storage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9DB7933-3625-448B-9B44-74EC7D01E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7" y="4405672"/>
            <a:ext cx="2900218" cy="6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Why? </a:t>
            </a:r>
            <a:endParaRPr lang="en-US" sz="1600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901BCA87-38B2-473B-91FA-C0D5CC168147}"/>
              </a:ext>
            </a:extLst>
          </p:cNvPr>
          <p:cNvSpPr/>
          <p:nvPr/>
        </p:nvSpPr>
        <p:spPr>
          <a:xfrm>
            <a:off x="556084" y="2425825"/>
            <a:ext cx="80337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inside the 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“Git pull” downloads all new changes from the Github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“Git push” button that you cannot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Github repo is public but read-only.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that is ignored by git.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is were you can work on scripts and homework.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6792AE8-9F9D-422C-9238-5085754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1" y="2034099"/>
            <a:ext cx="5943600" cy="2619375"/>
          </a:xfrm>
          <a:prstGeom prst="rect">
            <a:avLst/>
          </a:prstGeom>
        </p:spPr>
      </p:pic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C244608-76A4-4F0E-929C-40D27DC1BE60}"/>
              </a:ext>
            </a:extLst>
          </p:cNvPr>
          <p:cNvCxnSpPr/>
          <p:nvPr/>
        </p:nvCxnSpPr>
        <p:spPr>
          <a:xfrm flipH="1" flipV="1">
            <a:off x="4572000" y="3540850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1CD55C6C-7B67-4954-A943-0296C203BA08}"/>
              </a:ext>
            </a:extLst>
          </p:cNvPr>
          <p:cNvSpPr txBox="1"/>
          <p:nvPr/>
        </p:nvSpPr>
        <p:spPr>
          <a:xfrm>
            <a:off x="4609086" y="3958020"/>
            <a:ext cx="408669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</a:t>
            </a:r>
            <a:r>
              <a:rPr lang="en-US"/>
              <a:t>ignored “Personal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17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CBAC-1699-44B7-99E3-ECC5C7188350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item. Create a personal 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FF2B5EF4-FFF2-40B4-BE49-F238E27FC236}">
                <a16:creationId xmlns:a16="http://schemas.microsoft.com/office/drawing/2014/main" id="{0EAB96A5-9B17-4BD8-8597-E8E273FACFE6}"/>
              </a:ext>
            </a:extLst>
          </p:cNvPr>
          <p:cNvSpPr/>
          <p:nvPr/>
        </p:nvSpPr>
        <p:spPr>
          <a:xfrm>
            <a:off x="481616" y="2057893"/>
            <a:ext cx="803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You can create folders from inside Rstudio.</a:t>
            </a:r>
          </a:p>
        </p:txBody>
      </p: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BA2-C818-46CA-8621-A9DCCDB7C9CC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4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FF7D2E7-D7C8-4ED6-AAEC-489BAB8E1503}"/>
              </a:ext>
            </a:extLst>
          </p:cNvPr>
          <p:cNvSpPr txBox="1">
            <a:spLocks/>
          </p:cNvSpPr>
          <p:nvPr/>
        </p:nvSpPr>
        <p:spPr>
          <a:xfrm>
            <a:off x="129390" y="1139145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Steps to complete.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2317FA0E-92EB-4E6F-AA7F-2B1C728E95A0}"/>
              </a:ext>
            </a:extLst>
          </p:cNvPr>
          <p:cNvSpPr txBox="1">
            <a:spLocks/>
          </p:cNvSpPr>
          <p:nvPr/>
        </p:nvSpPr>
        <p:spPr>
          <a:xfrm>
            <a:off x="224433" y="2919960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Step 1. Install R.</a:t>
            </a:r>
          </a:p>
          <a:p>
            <a:r>
              <a:rPr lang="en-US" sz="3600"/>
              <a:t>Step 2. Install RStudio.</a:t>
            </a:r>
          </a:p>
          <a:p>
            <a:r>
              <a:rPr lang="en-US" sz="3600"/>
              <a:t>Step 3. Install git.</a:t>
            </a:r>
          </a:p>
          <a:p>
            <a:r>
              <a:rPr lang="en-US" sz="3600"/>
              <a:t>Step 4. Connect RStudio to Github.</a:t>
            </a:r>
          </a:p>
          <a:p>
            <a:endParaRPr lang="en-US" sz="3600"/>
          </a:p>
          <a:p>
            <a:r>
              <a:rPr lang="de-DE" sz="2000" b="1"/>
              <a:t>* </a:t>
            </a:r>
            <a:r>
              <a:rPr lang="en-US" sz="2000"/>
              <a:t>If you have completed this setup and can run code …you’re off to a great start!  And don’t worry if you hit a hiccup, we will figure it out.</a:t>
            </a:r>
          </a:p>
          <a:p>
            <a:endParaRPr lang="de-DE" b="1"/>
          </a:p>
        </p:txBody>
      </p:sp>
      <p:pic>
        <p:nvPicPr>
          <p:cNvPr id="10" name="Grafik 9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159C29F8-2A15-4ABD-866B-727031BF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824585"/>
            <a:ext cx="2857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70CD-9735-4013-B663-1DDD8DDB74DE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 or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064F-B148-45F9-9D1A-C0CA7CF6C766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</a:t>
            </a:r>
            <a:r>
              <a:rPr lang="en-US"/>
              <a:t>Install RStudio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</a:t>
            </a:r>
            <a:r>
              <a:rPr lang="en-US">
                <a:solidFill>
                  <a:schemeClr val="bg1"/>
                </a:solidFill>
              </a:rPr>
              <a:t>the RStudio </a:t>
            </a:r>
            <a:r>
              <a:rPr lang="en-US" dirty="0">
                <a:solidFill>
                  <a:schemeClr val="bg1"/>
                </a:solidFill>
              </a:rPr>
              <a:t>Desktop (</a:t>
            </a:r>
            <a:r>
              <a:rPr lang="en-US">
                <a:solidFill>
                  <a:schemeClr val="bg1"/>
                </a:solidFill>
              </a:rPr>
              <a:t>Free)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://rstudio.com/products/rstudio/download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</a:t>
            </a:r>
            <a:r>
              <a:rPr lang="en-US" sz="3200">
                <a:solidFill>
                  <a:schemeClr val="bg1"/>
                </a:solidFill>
              </a:rPr>
              <a:t>Laptop –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78E6-601E-489C-9405-84D7569BEEB3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mac 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13C83-152C-49B5-9ED9-211F850B8D45}" type="datetime1">
              <a:rPr lang="en-US" smtClean="0"/>
              <a:t>2/28/2022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win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Magic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0F337FC-CCAD-4652-B922-547AD25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13" y="1666135"/>
            <a:ext cx="3219737" cy="3230293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09666EB0-6DC0-48DE-A29B-F8A08D76202E}"/>
              </a:ext>
            </a:extLst>
          </p:cNvPr>
          <p:cNvSpPr txBox="1">
            <a:spLocks/>
          </p:cNvSpPr>
          <p:nvPr/>
        </p:nvSpPr>
        <p:spPr>
          <a:xfrm>
            <a:off x="750905" y="5330651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You should now have R, R-Studio and git.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49482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B40A4-013E-426D-9CC8-4AC82BC74607}" type="datetime1">
              <a:rPr lang="en-US" smtClean="0"/>
              <a:t>2/28/2022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</a:t>
            </a:r>
            <a:r>
              <a:rPr lang="en-US">
                <a:solidFill>
                  <a:schemeClr val="bg1"/>
                </a:solidFill>
              </a:rPr>
              <a:t>and RStudio </a:t>
            </a:r>
            <a:r>
              <a:rPr lang="en-US" dirty="0">
                <a:solidFill>
                  <a:schemeClr val="bg1"/>
                </a:solidFill>
              </a:rPr>
              <a:t>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1007</Words>
  <Application>Microsoft Office PowerPoint</Application>
  <PresentationFormat>Bildschirmpräsentation (4:3)</PresentationFormat>
  <Paragraphs>188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1_Office Theme</vt:lpstr>
      <vt:lpstr>Becoming Fluent in Data (2022)</vt:lpstr>
      <vt:lpstr> Software</vt:lpstr>
      <vt:lpstr>Setup</vt:lpstr>
      <vt:lpstr>Step 1.  Install Base -R</vt:lpstr>
      <vt:lpstr>Step 2. Install RStudio</vt:lpstr>
      <vt:lpstr>Step 3. Install Git (Mac)</vt:lpstr>
      <vt:lpstr>Step 3. Install Git (Windows)</vt:lpstr>
      <vt:lpstr>Magic</vt:lpstr>
      <vt:lpstr> All good?</vt:lpstr>
      <vt:lpstr> All good?</vt:lpstr>
      <vt:lpstr>You should now have R, R-Studio and git.</vt:lpstr>
      <vt:lpstr> Step 4. Connect Rstudio to Repo.</vt:lpstr>
      <vt:lpstr> Step 4. Setup a new project &amp; do a “git pull”</vt:lpstr>
      <vt:lpstr> Step 4. Setup a new project &amp; do a “git pull”</vt:lpstr>
      <vt:lpstr>Each day we will perform a “git pull” in case there are updates to curriculum to aid learning.</vt:lpstr>
      <vt:lpstr>One folder, all data.</vt:lpstr>
      <vt:lpstr>One folder, all data.</vt:lpstr>
      <vt:lpstr>True stories … </vt:lpstr>
      <vt:lpstr>Now just run some code (we will explain it later)</vt:lpstr>
      <vt:lpstr>Last item. Create a personal folder.</vt:lpstr>
      <vt:lpstr>Last item. Create a personal folder.</vt:lpstr>
      <vt:lpstr>Last item. Create a personal folder.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Marco Kühne</cp:lastModifiedBy>
  <cp:revision>375</cp:revision>
  <dcterms:created xsi:type="dcterms:W3CDTF">2018-05-23T17:24:59Z</dcterms:created>
  <dcterms:modified xsi:type="dcterms:W3CDTF">2022-02-28T14:51:08Z</dcterms:modified>
</cp:coreProperties>
</file>